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2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34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92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41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65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0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15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41913"/>
              </p:ext>
            </p:extLst>
          </p:nvPr>
        </p:nvGraphicFramePr>
        <p:xfrm>
          <a:off x="542915" y="4935334"/>
          <a:ext cx="4092695" cy="22369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78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569168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348845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929904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BOSTANCIK_CEVİZLİ 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2593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35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17129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ŞAHİNBEY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DEREDÜZÜ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87,88,89,90,93,94,95,96,97,98,99,226</a:t>
                      </a:r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, 229,233,235,237,243,244,245,249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723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31,32,33,34,35,39,42,43,44,45,46,86, 94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414614845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5,6,7,8,9,10,11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217904101"/>
                  </a:ext>
                </a:extLst>
              </a:tr>
              <a:tr h="1748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3,4,6,7,8,9,10,12,13,14,15,16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983837661"/>
                  </a:ext>
                </a:extLst>
              </a:tr>
              <a:tr h="1833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110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14,15,16,17,18,19,20,21,22,23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235074481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111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1,2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76929454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4, 5, 6, 8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900630307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119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5, 6,7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621164993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120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2,3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945709817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Deredüzü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</a:t>
            </a:r>
            <a:r>
              <a:rPr lang="tr-TR" sz="1600" dirty="0" smtClean="0"/>
              <a:t>., 3., 4., 5., 6., 7., 8., 9., 10. </a:t>
            </a:r>
            <a:r>
              <a:rPr lang="tr-TR" sz="1600" dirty="0"/>
              <a:t>ve </a:t>
            </a:r>
            <a:r>
              <a:rPr lang="tr-TR" sz="1600" dirty="0" smtClean="0"/>
              <a:t>11.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Gaziantep </a:t>
            </a:r>
            <a:r>
              <a:rPr lang="tr-TR" sz="1200" dirty="0"/>
              <a:t>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9" y="2566516"/>
            <a:ext cx="8986338" cy="12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" y="1639477"/>
            <a:ext cx="9972720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21107"/>
              </p:ext>
            </p:extLst>
          </p:nvPr>
        </p:nvGraphicFramePr>
        <p:xfrm>
          <a:off x="415192" y="5146108"/>
          <a:ext cx="4509233" cy="12685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7942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665666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17027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1472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63878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47973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BOSTANCIK_CEVİZLİ ENERJİ NAKİL HATTI TESİSİ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2208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854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143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ŞAHİNBEY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33,34,35,53,54,85,125,126,127,128,129,507,512,513,517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Sarıt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" y="2850402"/>
            <a:ext cx="9232900" cy="7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6461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1654181"/>
            <a:ext cx="9991770" cy="3149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Muhacırosman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FB5BF233-927C-4987-BA6D-B69343946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70165"/>
              </p:ext>
            </p:extLst>
          </p:nvPr>
        </p:nvGraphicFramePr>
        <p:xfrm>
          <a:off x="599188" y="5023868"/>
          <a:ext cx="4410726" cy="16980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2154">
                  <a:extLst>
                    <a:ext uri="{9D8B030D-6E8A-4147-A177-3AD203B41FA5}">
                      <a16:colId xmlns:a16="http://schemas.microsoft.com/office/drawing/2014/main" val="4171498867"/>
                    </a:ext>
                  </a:extLst>
                </a:gridCol>
                <a:gridCol w="624116">
                  <a:extLst>
                    <a:ext uri="{9D8B030D-6E8A-4147-A177-3AD203B41FA5}">
                      <a16:colId xmlns:a16="http://schemas.microsoft.com/office/drawing/2014/main" val="2430885603"/>
                    </a:ext>
                  </a:extLst>
                </a:gridCol>
                <a:gridCol w="978088">
                  <a:extLst>
                    <a:ext uri="{9D8B030D-6E8A-4147-A177-3AD203B41FA5}">
                      <a16:colId xmlns:a16="http://schemas.microsoft.com/office/drawing/2014/main" val="3639498420"/>
                    </a:ext>
                  </a:extLst>
                </a:gridCol>
                <a:gridCol w="585954">
                  <a:extLst>
                    <a:ext uri="{9D8B030D-6E8A-4147-A177-3AD203B41FA5}">
                      <a16:colId xmlns:a16="http://schemas.microsoft.com/office/drawing/2014/main" val="1555589536"/>
                    </a:ext>
                  </a:extLst>
                </a:gridCol>
                <a:gridCol w="1390414">
                  <a:extLst>
                    <a:ext uri="{9D8B030D-6E8A-4147-A177-3AD203B41FA5}">
                      <a16:colId xmlns:a16="http://schemas.microsoft.com/office/drawing/2014/main" val="2533050186"/>
                    </a:ext>
                  </a:extLst>
                </a:gridCol>
              </a:tblGrid>
              <a:tr h="14017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BOSTANCIK_CEVİZLİ ENERJİ NAKİL HATTI TESİSİ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148266"/>
                  </a:ext>
                </a:extLst>
              </a:tr>
              <a:tr h="15534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KAMULAŞTIRMASINDA KAMU YARARI BULUNAN TAŞINMAZLAR LİSTESİ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67324"/>
                  </a:ext>
                </a:extLst>
              </a:tr>
              <a:tr h="27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4881797"/>
                  </a:ext>
                </a:extLst>
              </a:tr>
              <a:tr h="140174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ŞAHİNBEY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MUHACIROSMAN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19,50,55,56,57,58,59,60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429646"/>
                  </a:ext>
                </a:extLst>
              </a:tr>
              <a:tr h="140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9,10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5570959"/>
                  </a:ext>
                </a:extLst>
              </a:tr>
              <a:tr h="140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12,13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2598878"/>
                  </a:ext>
                </a:extLst>
              </a:tr>
              <a:tr h="140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71,72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5113257"/>
                  </a:ext>
                </a:extLst>
              </a:tr>
              <a:tr h="140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61,66,67,68,70,71,72,73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846345"/>
                  </a:ext>
                </a:extLst>
              </a:tr>
              <a:tr h="140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24,25,26,29,30,31,39,61,63,64,65,67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1730208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02" y="2554027"/>
            <a:ext cx="9219823" cy="112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192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017" y="1639477"/>
            <a:ext cx="9570203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Yeşilköy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868E528F-36EB-4A11-8E36-6D0433FC8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39480"/>
              </p:ext>
            </p:extLst>
          </p:nvPr>
        </p:nvGraphicFramePr>
        <p:xfrm>
          <a:off x="415192" y="5146108"/>
          <a:ext cx="4308827" cy="16828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7942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4715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835534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1472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363472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47973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BOSTANCIK_CEVİZLİ ENERJİ NAKİL HATTI TESİSİ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2208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854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143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ŞAHİNBEY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YEŞİLKÖY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8,13,14,18,37,38,39,40,51,52,55,56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414314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13,14,15,17,19,20,22,23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0586034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12" y="2566351"/>
            <a:ext cx="8862512" cy="10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079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Şahinbeymülk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7942B702-1A77-4ABB-A160-984BDCD2F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2726"/>
              </p:ext>
            </p:extLst>
          </p:nvPr>
        </p:nvGraphicFramePr>
        <p:xfrm>
          <a:off x="699554" y="5386689"/>
          <a:ext cx="4319884" cy="13895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0363">
                  <a:extLst>
                    <a:ext uri="{9D8B030D-6E8A-4147-A177-3AD203B41FA5}">
                      <a16:colId xmlns:a16="http://schemas.microsoft.com/office/drawing/2014/main" val="1299947674"/>
                    </a:ext>
                  </a:extLst>
                </a:gridCol>
                <a:gridCol w="871921">
                  <a:extLst>
                    <a:ext uri="{9D8B030D-6E8A-4147-A177-3AD203B41FA5}">
                      <a16:colId xmlns:a16="http://schemas.microsoft.com/office/drawing/2014/main" val="2207271173"/>
                    </a:ext>
                  </a:extLst>
                </a:gridCol>
                <a:gridCol w="958770">
                  <a:extLst>
                    <a:ext uri="{9D8B030D-6E8A-4147-A177-3AD203B41FA5}">
                      <a16:colId xmlns:a16="http://schemas.microsoft.com/office/drawing/2014/main" val="684420680"/>
                    </a:ext>
                  </a:extLst>
                </a:gridCol>
                <a:gridCol w="759415">
                  <a:extLst>
                    <a:ext uri="{9D8B030D-6E8A-4147-A177-3AD203B41FA5}">
                      <a16:colId xmlns:a16="http://schemas.microsoft.com/office/drawing/2014/main" val="2388203440"/>
                    </a:ext>
                  </a:extLst>
                </a:gridCol>
                <a:gridCol w="759415">
                  <a:extLst>
                    <a:ext uri="{9D8B030D-6E8A-4147-A177-3AD203B41FA5}">
                      <a16:colId xmlns:a16="http://schemas.microsoft.com/office/drawing/2014/main" val="3678823246"/>
                    </a:ext>
                  </a:extLst>
                </a:gridCol>
              </a:tblGrid>
              <a:tr h="20052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 dirty="0">
                          <a:effectLst/>
                        </a:rPr>
                        <a:t>BOSTANCIK_CEVİZLİ ENERJİ NAKİL HATTI TESİSİ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372259"/>
                  </a:ext>
                </a:extLst>
              </a:tr>
              <a:tr h="24797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 dirty="0">
                          <a:effectLst/>
                        </a:rPr>
                        <a:t>KAMULAŞTIRMASINDA KAMU YARARI BULUNAN TAŞINMAZLAR LİSTESİ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844491"/>
                  </a:ext>
                </a:extLst>
              </a:tr>
              <a:tr h="302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İLÇESİ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MAHALLESİ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ADA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PARSEL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4909456"/>
                  </a:ext>
                </a:extLst>
              </a:tr>
              <a:tr h="3360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ŞAHİNBEY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ŞAHİNBEY MÜLK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9997863"/>
                  </a:ext>
                </a:extLst>
              </a:tr>
              <a:tr h="3024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102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1437157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26" y="2169747"/>
            <a:ext cx="36290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208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2" y="1639477"/>
            <a:ext cx="9771027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Çöreklik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ECC270D-8D35-4F8E-AAF7-370F3C243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06964"/>
              </p:ext>
            </p:extLst>
          </p:nvPr>
        </p:nvGraphicFramePr>
        <p:xfrm>
          <a:off x="737158" y="4987927"/>
          <a:ext cx="4177741" cy="21653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6508">
                  <a:extLst>
                    <a:ext uri="{9D8B030D-6E8A-4147-A177-3AD203B41FA5}">
                      <a16:colId xmlns:a16="http://schemas.microsoft.com/office/drawing/2014/main" val="3314030989"/>
                    </a:ext>
                  </a:extLst>
                </a:gridCol>
                <a:gridCol w="701841">
                  <a:extLst>
                    <a:ext uri="{9D8B030D-6E8A-4147-A177-3AD203B41FA5}">
                      <a16:colId xmlns:a16="http://schemas.microsoft.com/office/drawing/2014/main" val="1702792123"/>
                    </a:ext>
                  </a:extLst>
                </a:gridCol>
                <a:gridCol w="740832">
                  <a:extLst>
                    <a:ext uri="{9D8B030D-6E8A-4147-A177-3AD203B41FA5}">
                      <a16:colId xmlns:a16="http://schemas.microsoft.com/office/drawing/2014/main" val="2428645667"/>
                    </a:ext>
                  </a:extLst>
                </a:gridCol>
                <a:gridCol w="692093">
                  <a:extLst>
                    <a:ext uri="{9D8B030D-6E8A-4147-A177-3AD203B41FA5}">
                      <a16:colId xmlns:a16="http://schemas.microsoft.com/office/drawing/2014/main" val="1282908773"/>
                    </a:ext>
                  </a:extLst>
                </a:gridCol>
                <a:gridCol w="1286467">
                  <a:extLst>
                    <a:ext uri="{9D8B030D-6E8A-4147-A177-3AD203B41FA5}">
                      <a16:colId xmlns:a16="http://schemas.microsoft.com/office/drawing/2014/main" val="4032747304"/>
                    </a:ext>
                  </a:extLst>
                </a:gridCol>
              </a:tblGrid>
              <a:tr h="7740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BOSTANCIK_CEVİZLİ ENERJİ NAKİL HATTI TESİSİ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635640"/>
                  </a:ext>
                </a:extLst>
              </a:tr>
              <a:tr h="18729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KAMULAŞTIRMASINDA KAMU YARARI BULUNAN TAŞINMAZLAR LİSTESİ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323026"/>
                  </a:ext>
                </a:extLst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İLÇESİ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MAHALLESİ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 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PARSEL 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32605"/>
                  </a:ext>
                </a:extLst>
              </a:tr>
              <a:tr h="55499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GAZİANTEP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ŞAHİNBEY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ÇÖREKLİK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12,13,16,17,19,21,22,26,27,33,34,35,36,53,54,55,56,57,61,62,63,70,71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601758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2,3,45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9197368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+mj-lt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27,67,82,83,115,116,117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541678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28971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8433223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86" y="2572747"/>
            <a:ext cx="8933837" cy="119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933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" y="1639477"/>
            <a:ext cx="9791745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Kürüm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BED19969-29BA-45BD-A179-A46DDC4D4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48716"/>
              </p:ext>
            </p:extLst>
          </p:nvPr>
        </p:nvGraphicFramePr>
        <p:xfrm>
          <a:off x="865239" y="5007085"/>
          <a:ext cx="4154199" cy="21009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1121">
                  <a:extLst>
                    <a:ext uri="{9D8B030D-6E8A-4147-A177-3AD203B41FA5}">
                      <a16:colId xmlns:a16="http://schemas.microsoft.com/office/drawing/2014/main" val="1387520671"/>
                    </a:ext>
                  </a:extLst>
                </a:gridCol>
                <a:gridCol w="674976">
                  <a:extLst>
                    <a:ext uri="{9D8B030D-6E8A-4147-A177-3AD203B41FA5}">
                      <a16:colId xmlns:a16="http://schemas.microsoft.com/office/drawing/2014/main" val="2286434733"/>
                    </a:ext>
                  </a:extLst>
                </a:gridCol>
                <a:gridCol w="704754">
                  <a:extLst>
                    <a:ext uri="{9D8B030D-6E8A-4147-A177-3AD203B41FA5}">
                      <a16:colId xmlns:a16="http://schemas.microsoft.com/office/drawing/2014/main" val="410629998"/>
                    </a:ext>
                  </a:extLst>
                </a:gridCol>
                <a:gridCol w="624455">
                  <a:extLst>
                    <a:ext uri="{9D8B030D-6E8A-4147-A177-3AD203B41FA5}">
                      <a16:colId xmlns:a16="http://schemas.microsoft.com/office/drawing/2014/main" val="4186104960"/>
                    </a:ext>
                  </a:extLst>
                </a:gridCol>
                <a:gridCol w="1458893">
                  <a:extLst>
                    <a:ext uri="{9D8B030D-6E8A-4147-A177-3AD203B41FA5}">
                      <a16:colId xmlns:a16="http://schemas.microsoft.com/office/drawing/2014/main" val="2552694942"/>
                    </a:ext>
                  </a:extLst>
                </a:gridCol>
              </a:tblGrid>
              <a:tr h="11753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BOSTANCIK_CEVİZLİ ENERJİ NAKİL HATTI TESİSİ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44102"/>
                  </a:ext>
                </a:extLst>
              </a:tr>
              <a:tr h="11753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 dirty="0">
                          <a:effectLst/>
                        </a:rPr>
                        <a:t>KAMULAŞTIRMASINDA KAMU YARARI BULUNAN TAŞINMAZLAR LİSTESİ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000211"/>
                  </a:ext>
                </a:extLst>
              </a:tr>
              <a:tr h="117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İLÇESİ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MAHALLESİ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ADA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PARSEL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9084650"/>
                  </a:ext>
                </a:extLst>
              </a:tr>
              <a:tr h="18819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ŞAHİNBEY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KÜRÜM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128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20,22,28,71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0430791"/>
                  </a:ext>
                </a:extLst>
              </a:tr>
              <a:tr h="1637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129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4273871"/>
                  </a:ext>
                </a:extLst>
              </a:tr>
              <a:tr h="1981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130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11,12,13,15,16,17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045783"/>
                  </a:ext>
                </a:extLst>
              </a:tr>
              <a:tr h="2475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137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19,20,47,52,53,54,57,60,61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59544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138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16,21,22,23,24,25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232775"/>
                  </a:ext>
                </a:extLst>
              </a:tr>
              <a:tr h="1637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139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34,35,36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4199948"/>
                  </a:ext>
                </a:extLst>
              </a:tr>
              <a:tr h="4325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140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12,13,14,15,17,54,55,56,57,58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4523645"/>
                  </a:ext>
                </a:extLst>
              </a:tr>
              <a:tr h="1637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141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38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7777346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9" y="2661913"/>
            <a:ext cx="9107436" cy="100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852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2" y="1639477"/>
            <a:ext cx="9900428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Cevizli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Gaziantep 1.,2., 3., 4., 5., 6., 7., 8., 9., 10. ve 11.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Gaziantep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Gaziantep 1.,2., 3., 4., 5., 6., 7., 8., 9., 10. ve 11.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3302FAC0-E64B-45D6-A43D-52AAE0975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85270"/>
              </p:ext>
            </p:extLst>
          </p:nvPr>
        </p:nvGraphicFramePr>
        <p:xfrm>
          <a:off x="654615" y="5017596"/>
          <a:ext cx="4364824" cy="21543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3213">
                  <a:extLst>
                    <a:ext uri="{9D8B030D-6E8A-4147-A177-3AD203B41FA5}">
                      <a16:colId xmlns:a16="http://schemas.microsoft.com/office/drawing/2014/main" val="704198924"/>
                    </a:ext>
                  </a:extLst>
                </a:gridCol>
                <a:gridCol w="813041">
                  <a:extLst>
                    <a:ext uri="{9D8B030D-6E8A-4147-A177-3AD203B41FA5}">
                      <a16:colId xmlns:a16="http://schemas.microsoft.com/office/drawing/2014/main" val="368878939"/>
                    </a:ext>
                  </a:extLst>
                </a:gridCol>
                <a:gridCol w="752063">
                  <a:extLst>
                    <a:ext uri="{9D8B030D-6E8A-4147-A177-3AD203B41FA5}">
                      <a16:colId xmlns:a16="http://schemas.microsoft.com/office/drawing/2014/main" val="2041129610"/>
                    </a:ext>
                  </a:extLst>
                </a:gridCol>
                <a:gridCol w="579292">
                  <a:extLst>
                    <a:ext uri="{9D8B030D-6E8A-4147-A177-3AD203B41FA5}">
                      <a16:colId xmlns:a16="http://schemas.microsoft.com/office/drawing/2014/main" val="3777594271"/>
                    </a:ext>
                  </a:extLst>
                </a:gridCol>
                <a:gridCol w="1497215">
                  <a:extLst>
                    <a:ext uri="{9D8B030D-6E8A-4147-A177-3AD203B41FA5}">
                      <a16:colId xmlns:a16="http://schemas.microsoft.com/office/drawing/2014/main" val="870567571"/>
                    </a:ext>
                  </a:extLst>
                </a:gridCol>
              </a:tblGrid>
              <a:tr h="6848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 dirty="0">
                          <a:effectLst/>
                        </a:rPr>
                        <a:t>BOSTANCIK_CEVİZLİ ENERJİ NAKİL HATTI TESİSİ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633902"/>
                  </a:ext>
                </a:extLst>
              </a:tr>
              <a:tr h="17868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 dirty="0">
                          <a:effectLst/>
                        </a:rPr>
                        <a:t>KAMULAŞTIRMASINDA KAMU YARARI BULUNAN TAŞINMAZLAR LİSTESİ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771995"/>
                  </a:ext>
                </a:extLst>
              </a:tr>
              <a:tr h="123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İLÇESİ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MAHALLESİ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ADA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u="none" strike="noStrike">
                          <a:effectLst/>
                        </a:rPr>
                        <a:t>PARSEL NO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7349293"/>
                  </a:ext>
                </a:extLst>
              </a:tr>
              <a:tr h="70756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ŞAHİNBEY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CEVİZLİ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128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18,19,30,31,32,37,42,43,44,45,47,50,51,52,54,55,56,57,58,59,61,63,64,68,72,76,77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3396869"/>
                  </a:ext>
                </a:extLst>
              </a:tr>
              <a:tr h="150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12,21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637941"/>
                  </a:ext>
                </a:extLst>
              </a:tr>
              <a:tr h="5745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133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11,12,17,37,38,39,40,41,42,43,44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9881311"/>
                  </a:ext>
                </a:extLst>
              </a:tr>
              <a:tr h="2917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134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31,72,73,74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303688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9" y="2779924"/>
            <a:ext cx="9076312" cy="93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341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234074-C29A-4C16-A3B2-CCA3BB005550}"/>
</file>

<file path=customXml/itemProps2.xml><?xml version="1.0" encoding="utf-8"?>
<ds:datastoreItem xmlns:ds="http://schemas.openxmlformats.org/officeDocument/2006/customXml" ds:itemID="{3806406B-CF02-4935-B6DC-F4A36EE71F37}"/>
</file>

<file path=customXml/itemProps3.xml><?xml version="1.0" encoding="utf-8"?>
<ds:datastoreItem xmlns:ds="http://schemas.openxmlformats.org/officeDocument/2006/customXml" ds:itemID="{A703C0DA-9D3E-4998-AA5D-40B02672014F}"/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1287</Words>
  <Application>Microsoft Office PowerPoint</Application>
  <PresentationFormat>Özel</PresentationFormat>
  <Paragraphs>242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139</cp:revision>
  <cp:lastPrinted>2019-05-27T08:17:22Z</cp:lastPrinted>
  <dcterms:modified xsi:type="dcterms:W3CDTF">2020-12-07T14:10:40Z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