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0680700" cy="7556500"/>
  <p:notesSz cx="10234613" cy="1466215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3598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4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1364618" y="6964522"/>
            <a:ext cx="7505382" cy="6597968"/>
          </a:xfrm>
          <a:prstGeom prst="rect">
            <a:avLst/>
          </a:prstGeom>
        </p:spPr>
        <p:txBody>
          <a:bodyPr lIns="135906" tIns="67953" rIns="135906" bIns="67953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846327" latinLnBrk="0">
      <a:defRPr sz="1100">
        <a:latin typeface="+mj-lt"/>
        <a:ea typeface="+mj-ea"/>
        <a:cs typeface="+mj-cs"/>
        <a:sym typeface="Calibri"/>
      </a:defRPr>
    </a:lvl1pPr>
    <a:lvl2pPr indent="228600" defTabSz="846327" latinLnBrk="0">
      <a:defRPr sz="1100">
        <a:latin typeface="+mj-lt"/>
        <a:ea typeface="+mj-ea"/>
        <a:cs typeface="+mj-cs"/>
        <a:sym typeface="Calibri"/>
      </a:defRPr>
    </a:lvl2pPr>
    <a:lvl3pPr indent="457200" defTabSz="846327" latinLnBrk="0">
      <a:defRPr sz="1100">
        <a:latin typeface="+mj-lt"/>
        <a:ea typeface="+mj-ea"/>
        <a:cs typeface="+mj-cs"/>
        <a:sym typeface="Calibri"/>
      </a:defRPr>
    </a:lvl3pPr>
    <a:lvl4pPr indent="685800" defTabSz="846327" latinLnBrk="0">
      <a:defRPr sz="1100">
        <a:latin typeface="+mj-lt"/>
        <a:ea typeface="+mj-ea"/>
        <a:cs typeface="+mj-cs"/>
        <a:sym typeface="Calibri"/>
      </a:defRPr>
    </a:lvl4pPr>
    <a:lvl5pPr indent="914400" defTabSz="846327" latinLnBrk="0">
      <a:defRPr sz="1100">
        <a:latin typeface="+mj-lt"/>
        <a:ea typeface="+mj-ea"/>
        <a:cs typeface="+mj-cs"/>
        <a:sym typeface="Calibri"/>
      </a:defRPr>
    </a:lvl5pPr>
    <a:lvl6pPr indent="1143000" defTabSz="846327" latinLnBrk="0">
      <a:defRPr sz="1100">
        <a:latin typeface="+mj-lt"/>
        <a:ea typeface="+mj-ea"/>
        <a:cs typeface="+mj-cs"/>
        <a:sym typeface="Calibri"/>
      </a:defRPr>
    </a:lvl6pPr>
    <a:lvl7pPr indent="1371600" defTabSz="846327" latinLnBrk="0">
      <a:defRPr sz="1100">
        <a:latin typeface="+mj-lt"/>
        <a:ea typeface="+mj-ea"/>
        <a:cs typeface="+mj-cs"/>
        <a:sym typeface="Calibri"/>
      </a:defRPr>
    </a:lvl7pPr>
    <a:lvl8pPr indent="1600200" defTabSz="846327" latinLnBrk="0">
      <a:defRPr sz="1100">
        <a:latin typeface="+mj-lt"/>
        <a:ea typeface="+mj-ea"/>
        <a:cs typeface="+mj-cs"/>
        <a:sym typeface="Calibri"/>
      </a:defRPr>
    </a:lvl8pPr>
    <a:lvl9pPr indent="1828800" defTabSz="846327" latinLnBrk="0">
      <a:defRPr sz="11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8607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22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1231900" y="1100138"/>
            <a:ext cx="7770813" cy="5497512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341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Metni"/>
          <p:cNvSpPr txBox="1">
            <a:spLocks noGrp="1"/>
          </p:cNvSpPr>
          <p:nvPr>
            <p:ph type="title"/>
          </p:nvPr>
        </p:nvSpPr>
        <p:spPr>
          <a:xfrm>
            <a:off x="1767754" y="1657751"/>
            <a:ext cx="7145192" cy="2194929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t>Başlık Metni</a:t>
            </a:r>
          </a:p>
        </p:txBody>
      </p:sp>
      <p:sp>
        <p:nvSpPr>
          <p:cNvPr id="13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2188060" y="3937324"/>
            <a:ext cx="6304580" cy="1522148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640080" algn="ctr">
              <a:buSzTx/>
              <a:buFontTx/>
              <a:buNone/>
              <a:defRPr sz="2400"/>
            </a:lvl2pPr>
            <a:lvl3pPr marL="0" indent="1280160" algn="ctr">
              <a:buSzTx/>
              <a:buFontTx/>
              <a:buNone/>
              <a:defRPr sz="2400"/>
            </a:lvl3pPr>
            <a:lvl4pPr marL="0" indent="1920239" algn="ctr">
              <a:buSzTx/>
              <a:buFontTx/>
              <a:buNone/>
              <a:defRPr sz="2400"/>
            </a:lvl4pPr>
            <a:lvl5pPr marL="0" indent="2560320" algn="ctr">
              <a:buSzTx/>
              <a:buFontTx/>
              <a:buNone/>
              <a:defRPr sz="2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şlık Metni"/>
          <p:cNvSpPr txBox="1">
            <a:spLocks noGrp="1"/>
          </p:cNvSpPr>
          <p:nvPr>
            <p:ph type="title"/>
          </p:nvPr>
        </p:nvSpPr>
        <p:spPr>
          <a:xfrm>
            <a:off x="1716311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9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171458"/>
            <a:ext cx="3556178" cy="75742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640080">
              <a:buSzTx/>
              <a:buFontTx/>
              <a:buNone/>
              <a:defRPr sz="2400" b="1"/>
            </a:lvl2pPr>
            <a:lvl3pPr marL="0" indent="1280160">
              <a:buSzTx/>
              <a:buFontTx/>
              <a:buNone/>
              <a:defRPr sz="2400" b="1"/>
            </a:lvl3pPr>
            <a:lvl4pPr marL="0" indent="1920239">
              <a:buSzTx/>
              <a:buFontTx/>
              <a:buNone/>
              <a:defRPr sz="2400" b="1"/>
            </a:lvl4pPr>
            <a:lvl5pPr marL="0" indent="2560320">
              <a:buSzTx/>
              <a:buFontTx/>
              <a:buNone/>
              <a:defRPr sz="2400" b="1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92888" y="2171458"/>
            <a:ext cx="3573691" cy="757425"/>
          </a:xfrm>
          <a:prstGeom prst="rect">
            <a:avLst/>
          </a:prstGeom>
          <a:ln w="12700"/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7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</p:spPr>
        <p:txBody>
          <a:bodyPr/>
          <a:lstStyle>
            <a:lvl1pPr marL="247303" indent="-247303">
              <a:defRPr sz="3400"/>
            </a:lvl1pPr>
            <a:lvl2pPr marL="919089" indent="-279009">
              <a:defRPr sz="3400"/>
            </a:lvl2pPr>
            <a:lvl3pPr marL="1609898" indent="-329738">
              <a:defRPr sz="3400"/>
            </a:lvl3pPr>
            <a:lvl4pPr marL="2308859" indent="-388619">
              <a:defRPr sz="3400"/>
            </a:lvl4pPr>
            <a:lvl5pPr marL="2948939" indent="-388619">
              <a:defRPr sz="34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716311" y="2517334"/>
            <a:ext cx="2711189" cy="3504005"/>
          </a:xfrm>
          <a:prstGeom prst="rect">
            <a:avLst/>
          </a:prstGeom>
          <a:ln w="12700"/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aşlık Metni"/>
          <p:cNvSpPr txBox="1">
            <a:spLocks noGrp="1"/>
          </p:cNvSpPr>
          <p:nvPr>
            <p:ph type="title"/>
          </p:nvPr>
        </p:nvSpPr>
        <p:spPr>
          <a:xfrm>
            <a:off x="1716312" y="1046265"/>
            <a:ext cx="2711189" cy="1471070"/>
          </a:xfrm>
          <a:prstGeom prst="rect">
            <a:avLst/>
          </a:prstGeom>
        </p:spPr>
        <p:txBody>
          <a:bodyPr anchor="b"/>
          <a:lstStyle>
            <a:lvl1pPr>
              <a:defRPr sz="3400"/>
            </a:lvl1pPr>
          </a:lstStyle>
          <a:p>
            <a:r>
              <a:t>Başlık Metni</a:t>
            </a:r>
          </a:p>
        </p:txBody>
      </p:sp>
      <p:sp>
        <p:nvSpPr>
          <p:cNvPr id="8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4710986" y="1533704"/>
            <a:ext cx="4255592" cy="4480339"/>
          </a:xfrm>
          <a:prstGeom prst="rect">
            <a:avLst/>
          </a:prstGeom>
          <a:ln w="12700"/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716312" y="2517334"/>
            <a:ext cx="2711189" cy="350400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640080">
              <a:buSzTx/>
              <a:buFontTx/>
              <a:buNone/>
              <a:defRPr sz="1600"/>
            </a:lvl2pPr>
            <a:lvl3pPr marL="0" indent="1280160">
              <a:buSzTx/>
              <a:buFontTx/>
              <a:buNone/>
              <a:defRPr sz="1600"/>
            </a:lvl3pPr>
            <a:lvl4pPr marL="0" indent="1920239">
              <a:buSzTx/>
              <a:buFontTx/>
              <a:buNone/>
              <a:defRPr sz="1600"/>
            </a:lvl4pPr>
            <a:lvl5pPr marL="0" indent="2560320">
              <a:buSzTx/>
              <a:buFontTx/>
              <a:buNone/>
              <a:defRPr sz="16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aşlık Metni"/>
          <p:cNvSpPr txBox="1">
            <a:spLocks noGrp="1"/>
          </p:cNvSpPr>
          <p:nvPr>
            <p:ph type="title"/>
          </p:nvPr>
        </p:nvSpPr>
        <p:spPr>
          <a:xfrm>
            <a:off x="1715216" y="961622"/>
            <a:ext cx="7250268" cy="1218594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94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6" y="2304262"/>
            <a:ext cx="7250268" cy="4000199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aşlık Metni"/>
          <p:cNvSpPr txBox="1">
            <a:spLocks noGrp="1"/>
          </p:cNvSpPr>
          <p:nvPr>
            <p:ph type="title"/>
          </p:nvPr>
        </p:nvSpPr>
        <p:spPr>
          <a:xfrm>
            <a:off x="7152917" y="961620"/>
            <a:ext cx="1812568" cy="5342841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103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1715217" y="961620"/>
            <a:ext cx="5332625" cy="5342841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04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1557602" y="710605"/>
            <a:ext cx="7565496" cy="138642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1557602" y="2097028"/>
            <a:ext cx="7565496" cy="483351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8738256" y="6528748"/>
            <a:ext cx="227228" cy="216909"/>
          </a:xfrm>
          <a:prstGeom prst="rect">
            <a:avLst/>
          </a:prstGeom>
          <a:ln w="3175">
            <a:miter lim="400000"/>
          </a:ln>
        </p:spPr>
        <p:txBody>
          <a:bodyPr wrap="none" lIns="30021" tIns="30021" rIns="30021" bIns="30021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fr" descr="Genele Açık"/>
          <p:cNvSpPr txBox="1"/>
          <p:nvPr/>
        </p:nvSpPr>
        <p:spPr>
          <a:xfrm>
            <a:off x="0" y="7236460"/>
            <a:ext cx="10680700" cy="1914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>
            <a:spAutoFit/>
          </a:bodyPr>
          <a:lstStyle>
            <a:lvl1pPr algn="r">
              <a:defRPr sz="6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algn="r"/>
            <a:r>
              <a:rPr lang="tr-TR" sz="850" b="0" i="0" u="none" baseline="0">
                <a:solidFill>
                  <a:srgbClr val="000000"/>
                </a:solidFill>
                <a:latin typeface="verdana" panose="020B0604030504040204" pitchFamily="34" charset="0"/>
              </a:rPr>
              <a:t>Genele Açık</a:t>
            </a:r>
            <a:endParaRPr sz="850" b="0" i="0" u="none" baseline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ransition spd="med"/>
  <p:txStyles>
    <p:titleStyle>
      <a:lvl1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100753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6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9772" marR="0" indent="-229772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11629" marR="0" indent="-27154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600200" marR="0" indent="-320039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27868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91876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55884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4198925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839004" marR="0" indent="-358444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5479084" marR="0" indent="-358445" algn="l" defTabSz="1007533" rtl="0" latinLnBrk="0">
        <a:lnSpc>
          <a:spcPct val="90000"/>
        </a:lnSpc>
        <a:spcBef>
          <a:spcPts val="11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3598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19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193" y="1639477"/>
            <a:ext cx="9970466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err="1"/>
              <a:t>Çaltıbükü</a:t>
            </a:r>
            <a:r>
              <a:rPr lang="tr-TR" sz="2500" b="1" dirty="0"/>
              <a:t>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 smtClean="0"/>
              <a:t>Anamur 1. </a:t>
            </a:r>
            <a:r>
              <a:rPr lang="tr-TR" sz="1600" dirty="0"/>
              <a:t>ve 3. Asliye Hukuk Mahkemelerince belirlenen bedeller </a:t>
            </a:r>
            <a:r>
              <a:rPr lang="tr-TR" sz="1600" b="1" dirty="0" smtClean="0"/>
              <a:t>Ziraat Bankası Anamur </a:t>
            </a:r>
            <a:r>
              <a:rPr lang="tr-TR" sz="1600" b="1" dirty="0" smtClean="0"/>
              <a:t>Şubesine </a:t>
            </a:r>
            <a:r>
              <a:rPr lang="tr-TR" sz="1600" dirty="0"/>
              <a:t>yatırılmıştır.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80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 smtClean="0"/>
              <a:t>Anamur </a:t>
            </a:r>
            <a:r>
              <a:rPr lang="tr-TR" sz="1200" dirty="0"/>
              <a:t>1</a:t>
            </a:r>
            <a:r>
              <a:rPr lang="tr-TR" sz="1200" dirty="0" smtClean="0"/>
              <a:t>. </a:t>
            </a:r>
            <a:r>
              <a:rPr lang="tr-TR" sz="1200" dirty="0"/>
              <a:t>ve 3. 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b="1" dirty="0"/>
              <a:t>Ziraat Bankası Anamur Şubesine </a:t>
            </a:r>
            <a:r>
              <a:rPr lang="tr-TR" sz="1300" dirty="0" smtClean="0"/>
              <a:t>başvuru </a:t>
            </a:r>
            <a:r>
              <a:rPr lang="tr-TR" sz="1300" dirty="0"/>
              <a:t>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o 9">
            <a:extLst>
              <a:ext uri="{FF2B5EF4-FFF2-40B4-BE49-F238E27FC236}">
                <a16:creationId xmlns:a16="http://schemas.microsoft.com/office/drawing/2014/main" id="{0CB1907E-AB9C-4FEE-9B6A-E6C34E3F1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702378"/>
              </p:ext>
            </p:extLst>
          </p:nvPr>
        </p:nvGraphicFramePr>
        <p:xfrm>
          <a:off x="1142802" y="5548551"/>
          <a:ext cx="4021990" cy="92943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78120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733300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961194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617342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1232034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116866">
                <a:tc gridSpan="5">
                  <a:txBody>
                    <a:bodyPr/>
                    <a:lstStyle/>
                    <a:p>
                      <a:pPr marL="0" marR="0" lvl="0" indent="0" algn="ctr" defTabSz="35983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OTLUCA </a:t>
                      </a:r>
                      <a:r>
                        <a:rPr lang="tr-TR" sz="10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DM-KADILAR DM ENERJİ NAKİL HATTI TESİSİ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19369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33800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23581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MERSİN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ANAMUR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ÇALTIBÜKÜ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463,482,484,158,159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819" y="2518999"/>
            <a:ext cx="9125577" cy="115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76803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006" y="1639477"/>
            <a:ext cx="10084614" cy="31646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err="1"/>
              <a:t>Güneybahşiş</a:t>
            </a:r>
            <a:r>
              <a:rPr lang="tr-TR" sz="2500" b="1" dirty="0"/>
              <a:t>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Anamur 1. ve 3. Asliye </a:t>
            </a:r>
            <a:r>
              <a:rPr lang="tr-TR" sz="1600" dirty="0"/>
              <a:t>Hukuk Mahkemelerince belirlenen bedeller </a:t>
            </a:r>
            <a:r>
              <a:rPr lang="tr-TR" sz="1600" b="1" dirty="0"/>
              <a:t>Ziraat Bankası Anamur Şubesine </a:t>
            </a:r>
            <a:r>
              <a:rPr lang="tr-TR" sz="1600" dirty="0" smtClean="0"/>
              <a:t>yatırılmıştır</a:t>
            </a:r>
            <a:r>
              <a:rPr lang="tr-TR" sz="1600" dirty="0"/>
              <a:t>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1949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 smtClean="0"/>
              <a:t>Anamur </a:t>
            </a:r>
            <a:r>
              <a:rPr lang="tr-TR" sz="1200" dirty="0"/>
              <a:t>1. ve 3.. </a:t>
            </a:r>
            <a:r>
              <a:rPr lang="tr-TR" sz="1200" dirty="0"/>
              <a:t>Asliye 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  <a:r>
              <a:rPr lang="tr-TR" sz="1300" dirty="0" smtClean="0"/>
              <a:t>ile </a:t>
            </a:r>
            <a:r>
              <a:rPr lang="tr-TR" b="1" dirty="0"/>
              <a:t>Ziraat Bankası Anamur Şubesine </a:t>
            </a:r>
            <a:r>
              <a:rPr lang="tr-TR" sz="1300" dirty="0" smtClean="0"/>
              <a:t>başvuru </a:t>
            </a:r>
            <a:r>
              <a:rPr lang="tr-TR" sz="1300" dirty="0"/>
              <a:t>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B5E6FF2A-1374-49AD-9C90-FE2E638315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004622"/>
              </p:ext>
            </p:extLst>
          </p:nvPr>
        </p:nvGraphicFramePr>
        <p:xfrm>
          <a:off x="486302" y="4921052"/>
          <a:ext cx="4533137" cy="244372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0147">
                  <a:extLst>
                    <a:ext uri="{9D8B030D-6E8A-4147-A177-3AD203B41FA5}">
                      <a16:colId xmlns:a16="http://schemas.microsoft.com/office/drawing/2014/main" val="1453202929"/>
                    </a:ext>
                  </a:extLst>
                </a:gridCol>
                <a:gridCol w="617640">
                  <a:extLst>
                    <a:ext uri="{9D8B030D-6E8A-4147-A177-3AD203B41FA5}">
                      <a16:colId xmlns:a16="http://schemas.microsoft.com/office/drawing/2014/main" val="2291383871"/>
                    </a:ext>
                  </a:extLst>
                </a:gridCol>
                <a:gridCol w="860173">
                  <a:extLst>
                    <a:ext uri="{9D8B030D-6E8A-4147-A177-3AD203B41FA5}">
                      <a16:colId xmlns:a16="http://schemas.microsoft.com/office/drawing/2014/main" val="3794433889"/>
                    </a:ext>
                  </a:extLst>
                </a:gridCol>
                <a:gridCol w="706066">
                  <a:extLst>
                    <a:ext uri="{9D8B030D-6E8A-4147-A177-3AD203B41FA5}">
                      <a16:colId xmlns:a16="http://schemas.microsoft.com/office/drawing/2014/main" val="3678325506"/>
                    </a:ext>
                  </a:extLst>
                </a:gridCol>
                <a:gridCol w="1789111">
                  <a:extLst>
                    <a:ext uri="{9D8B030D-6E8A-4147-A177-3AD203B41FA5}">
                      <a16:colId xmlns:a16="http://schemas.microsoft.com/office/drawing/2014/main" val="2936119921"/>
                    </a:ext>
                  </a:extLst>
                </a:gridCol>
              </a:tblGrid>
              <a:tr h="193691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 smtClean="0">
                          <a:effectLst/>
                          <a:latin typeface="+mj-lt"/>
                        </a:rPr>
                        <a:t>OTLUCA </a:t>
                      </a:r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DM-KADILAR DM  ENERJİ NAKİL HATTI TESİSİ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076601"/>
                  </a:ext>
                </a:extLst>
              </a:tr>
              <a:tr h="165573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048832"/>
                  </a:ext>
                </a:extLst>
              </a:tr>
              <a:tr h="32140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48592105"/>
                  </a:ext>
                </a:extLst>
              </a:tr>
              <a:tr h="165573">
                <a:tc rowSpan="10"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MERSİN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10"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ANAMUR</a:t>
                      </a:r>
                    </a:p>
                  </a:txBody>
                  <a:tcPr marL="9525" marR="9525" marT="9525" marB="0" anchor="ctr"/>
                </a:tc>
                <a:tc rowSpan="10"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GÜNEYBAHŞİŞ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147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2147299"/>
                  </a:ext>
                </a:extLst>
              </a:tr>
              <a:tr h="16557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109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225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2024823"/>
                  </a:ext>
                </a:extLst>
              </a:tr>
              <a:tr h="25887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107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241,242,267,263,262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97729395"/>
                  </a:ext>
                </a:extLst>
              </a:tr>
              <a:tr h="16557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112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8701228"/>
                  </a:ext>
                </a:extLst>
              </a:tr>
              <a:tr h="16557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117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40686330"/>
                  </a:ext>
                </a:extLst>
              </a:tr>
              <a:tr h="17258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118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170,162,166,167,168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3303428"/>
                  </a:ext>
                </a:extLst>
              </a:tr>
              <a:tr h="17258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125</a:t>
                      </a:r>
                      <a:endParaRPr lang="tr-TR" sz="1000" b="0" i="0" u="none" strike="noStrike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389,391,390,418</a:t>
                      </a:r>
                      <a:endParaRPr lang="tr-TR" sz="1000" b="0" i="0" u="none" strike="noStrike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01385950"/>
                  </a:ext>
                </a:extLst>
              </a:tr>
              <a:tr h="16557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154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7394064"/>
                  </a:ext>
                </a:extLst>
              </a:tr>
              <a:tr h="16557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  <a:latin typeface="+mj-lt"/>
                        </a:rPr>
                        <a:t>126</a:t>
                      </a:r>
                      <a:endParaRPr lang="tr-TR" sz="1000" b="0" i="0" u="none" strike="noStrike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271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9678264"/>
                  </a:ext>
                </a:extLst>
              </a:tr>
              <a:tr h="16557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153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2</a:t>
                      </a:r>
                      <a:endParaRPr lang="tr-TR" sz="1000" b="0" i="0" u="none" strike="noStrike" dirty="0"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8066407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50" y="2520041"/>
            <a:ext cx="9330572" cy="1156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26461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ackground-01-01.jpg" descr="background-01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7450" y="0"/>
            <a:ext cx="10680701" cy="75507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Görüntü" descr="Görüntü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192" y="1654181"/>
            <a:ext cx="9900428" cy="317944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Görüntü" descr="Görüntü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9439" y="4796439"/>
            <a:ext cx="5879311" cy="2589023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Metin kutusu 5"/>
          <p:cNvSpPr txBox="1"/>
          <p:nvPr/>
        </p:nvSpPr>
        <p:spPr>
          <a:xfrm>
            <a:off x="415192" y="112553"/>
            <a:ext cx="9900428" cy="1429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0021" tIns="30021" rIns="30021" bIns="30021"/>
          <a:lstStyle/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r>
              <a:rPr lang="tr-TR" sz="2800" b="1" u="sng" dirty="0"/>
              <a:t>KAMULAŞTIRMA DUYURUSU</a:t>
            </a:r>
          </a:p>
          <a:p>
            <a:pPr algn="ctr" defTabSz="1045633">
              <a:defRPr sz="2800" b="1" u="sng">
                <a:solidFill>
                  <a:srgbClr val="00888A"/>
                </a:solidFill>
              </a:defRPr>
            </a:pPr>
            <a:endParaRPr dirty="0"/>
          </a:p>
        </p:txBody>
      </p:sp>
      <p:sp>
        <p:nvSpPr>
          <p:cNvPr id="7" name="Dikdörtgen 6"/>
          <p:cNvSpPr/>
          <p:nvPr/>
        </p:nvSpPr>
        <p:spPr>
          <a:xfrm>
            <a:off x="865239" y="511277"/>
            <a:ext cx="932098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b="1" dirty="0" err="1"/>
              <a:t>Karalarbahşiş</a:t>
            </a:r>
            <a:r>
              <a:rPr lang="tr-TR" sz="2500" b="1" dirty="0"/>
              <a:t> Mahallesi</a:t>
            </a:r>
            <a:endParaRPr lang="tr-TR" sz="2500" dirty="0"/>
          </a:p>
          <a:p>
            <a:pPr algn="ctr"/>
            <a:r>
              <a:rPr lang="tr-TR" sz="1600" dirty="0"/>
              <a:t>Tesisi planlanan ve aşağıda detayları yer alan Enerji Nakil Hattı İçin </a:t>
            </a:r>
            <a:r>
              <a:rPr lang="tr-TR" sz="1600" b="1" dirty="0"/>
              <a:t>Acele Kamulaştırma Kararı </a:t>
            </a:r>
            <a:r>
              <a:rPr lang="tr-TR" sz="1600" dirty="0"/>
              <a:t>verilmiş olup,</a:t>
            </a:r>
            <a:br>
              <a:rPr lang="tr-TR" sz="1600" dirty="0"/>
            </a:br>
            <a:r>
              <a:rPr lang="tr-TR" sz="1600" dirty="0"/>
              <a:t>Anamur 1. ve 3. Asliye </a:t>
            </a:r>
            <a:r>
              <a:rPr lang="tr-TR" sz="1600" dirty="0"/>
              <a:t>Hukuk Mahkemelerince belirlenen bedeller </a:t>
            </a:r>
            <a:r>
              <a:rPr lang="tr-TR" sz="1600" b="1" dirty="0"/>
              <a:t>Ziraat Bankası Anamur Şubesine </a:t>
            </a:r>
            <a:r>
              <a:rPr lang="tr-TR" sz="1600" dirty="0" smtClean="0"/>
              <a:t>yatırılmıştır</a:t>
            </a:r>
            <a:r>
              <a:rPr lang="tr-TR" sz="1600" dirty="0"/>
              <a:t>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5567469" y="5146108"/>
            <a:ext cx="4938606" cy="2180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u="sng" dirty="0">
                <a:solidFill>
                  <a:srgbClr val="00888A"/>
                </a:solidFill>
              </a:rPr>
              <a:t>BEDELLERİN ALINABİLMESİ İÇİN;</a:t>
            </a:r>
          </a:p>
          <a:p>
            <a:endParaRPr lang="tr-TR" sz="1100" dirty="0"/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1)</a:t>
            </a:r>
            <a:r>
              <a:rPr lang="tr-TR" sz="1200" dirty="0"/>
              <a:t> </a:t>
            </a:r>
            <a:r>
              <a:rPr lang="tr-TR" sz="1200" dirty="0"/>
              <a:t>Anamur 1. ve 3. Asliye </a:t>
            </a:r>
            <a:r>
              <a:rPr lang="tr-TR" sz="1200" dirty="0"/>
              <a:t>Hukuk Mahkeme Kaleminden Belge Alınması,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2)</a:t>
            </a:r>
            <a:r>
              <a:rPr lang="tr-TR" sz="1200" dirty="0"/>
              <a:t> </a:t>
            </a:r>
            <a:r>
              <a:rPr lang="tr-TR" sz="1200" dirty="0" err="1"/>
              <a:t>Takyidatlı</a:t>
            </a:r>
            <a:r>
              <a:rPr lang="tr-TR" sz="1200" dirty="0"/>
              <a:t> Tapu Kaydı,</a:t>
            </a:r>
          </a:p>
          <a:p>
            <a:pPr lvl="0"/>
            <a:r>
              <a:rPr lang="tr-TR" sz="1200" b="1" dirty="0">
                <a:solidFill>
                  <a:srgbClr val="00888A"/>
                </a:solidFill>
              </a:rPr>
              <a:t>3) </a:t>
            </a:r>
            <a:r>
              <a:rPr lang="tr-TR" sz="1200" dirty="0"/>
              <a:t>Kimlik Belgesi,</a:t>
            </a:r>
          </a:p>
          <a:p>
            <a:r>
              <a:rPr lang="tr-TR" sz="1300" dirty="0"/>
              <a:t> </a:t>
            </a:r>
          </a:p>
          <a:p>
            <a:r>
              <a:rPr lang="tr-TR" sz="1300" dirty="0"/>
              <a:t>ile </a:t>
            </a:r>
            <a:r>
              <a:rPr lang="tr-TR" b="1" dirty="0"/>
              <a:t>Ziraat Bankası Anamur Şubesine </a:t>
            </a:r>
            <a:r>
              <a:rPr lang="tr-TR" sz="1300" dirty="0" smtClean="0"/>
              <a:t>başvuru </a:t>
            </a:r>
            <a:r>
              <a:rPr lang="tr-TR" sz="1300" dirty="0"/>
              <a:t>yapılması gerekmektedir.</a:t>
            </a:r>
          </a:p>
          <a:p>
            <a:r>
              <a:rPr lang="tr-TR" sz="1200" dirty="0"/>
              <a:t> </a:t>
            </a:r>
          </a:p>
          <a:p>
            <a:r>
              <a:rPr lang="tr-TR" sz="1000" b="1" dirty="0"/>
              <a:t>Not:</a:t>
            </a:r>
            <a:r>
              <a:rPr lang="tr-TR" sz="1000" dirty="0"/>
              <a:t> Yaşanabilecek olası aksaklıklarda iletişim için, </a:t>
            </a:r>
            <a:r>
              <a:rPr lang="tr-TR" sz="1000" b="1" dirty="0"/>
              <a:t>186 Çağrı Merkezi </a:t>
            </a:r>
            <a:r>
              <a:rPr lang="tr-TR" sz="1000" dirty="0"/>
              <a:t>ile iletişime geçilebilir.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o 11">
            <a:extLst>
              <a:ext uri="{FF2B5EF4-FFF2-40B4-BE49-F238E27FC236}">
                <a16:creationId xmlns:a16="http://schemas.microsoft.com/office/drawing/2014/main" id="{D62629EA-FED2-4488-8E62-EF6AF0968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749039"/>
              </p:ext>
            </p:extLst>
          </p:nvPr>
        </p:nvGraphicFramePr>
        <p:xfrm>
          <a:off x="174624" y="5513373"/>
          <a:ext cx="4589315" cy="11652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04569">
                  <a:extLst>
                    <a:ext uri="{9D8B030D-6E8A-4147-A177-3AD203B41FA5}">
                      <a16:colId xmlns:a16="http://schemas.microsoft.com/office/drawing/2014/main" val="484382635"/>
                    </a:ext>
                  </a:extLst>
                </a:gridCol>
                <a:gridCol w="773865">
                  <a:extLst>
                    <a:ext uri="{9D8B030D-6E8A-4147-A177-3AD203B41FA5}">
                      <a16:colId xmlns:a16="http://schemas.microsoft.com/office/drawing/2014/main" val="2974610370"/>
                    </a:ext>
                  </a:extLst>
                </a:gridCol>
                <a:gridCol w="1014366">
                  <a:extLst>
                    <a:ext uri="{9D8B030D-6E8A-4147-A177-3AD203B41FA5}">
                      <a16:colId xmlns:a16="http://schemas.microsoft.com/office/drawing/2014/main" val="817640691"/>
                    </a:ext>
                  </a:extLst>
                </a:gridCol>
                <a:gridCol w="876729">
                  <a:extLst>
                    <a:ext uri="{9D8B030D-6E8A-4147-A177-3AD203B41FA5}">
                      <a16:colId xmlns:a16="http://schemas.microsoft.com/office/drawing/2014/main" val="266372803"/>
                    </a:ext>
                  </a:extLst>
                </a:gridCol>
                <a:gridCol w="1419786">
                  <a:extLst>
                    <a:ext uri="{9D8B030D-6E8A-4147-A177-3AD203B41FA5}">
                      <a16:colId xmlns:a16="http://schemas.microsoft.com/office/drawing/2014/main" val="2728138849"/>
                    </a:ext>
                  </a:extLst>
                </a:gridCol>
              </a:tblGrid>
              <a:tr h="149690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tr-TR" sz="10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31.5 kW 477 MCM ÇİFT DEVRE OTLUCA DM-KADILAR DM  ENERJİ NAKİL HATTI TESİSİ</a:t>
                      </a:r>
                      <a:endParaRPr lang="tr-TR" sz="1000" b="0" i="0" u="none" strike="noStrike" cap="none" spc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700295"/>
                  </a:ext>
                </a:extLst>
              </a:tr>
              <a:tr h="19369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KAMULAŞTIRMASINDA KAMU YARARI BULUNAN TAŞINMAZLAR LİSTESİ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565573"/>
                  </a:ext>
                </a:extLst>
              </a:tr>
              <a:tr h="33800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İLÇESİ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MAHALLESİ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ADA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  <a:latin typeface="+mj-lt"/>
                        </a:rPr>
                        <a:t>PARSEL NO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6720769"/>
                  </a:ext>
                </a:extLst>
              </a:tr>
              <a:tr h="2358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MERSİN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ANAMUR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KARALARBAHŞİŞ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8536668"/>
                  </a:ext>
                </a:extLst>
              </a:tr>
              <a:tr h="235817"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62,367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4614845"/>
                  </a:ext>
                </a:extLst>
              </a:tr>
            </a:tbl>
          </a:graphicData>
        </a:graphic>
      </p:graphicFrame>
      <p:pic>
        <p:nvPicPr>
          <p:cNvPr id="2" name="Resim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790" y="2740655"/>
            <a:ext cx="9159059" cy="106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51923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fice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ctr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0021" tIns="30021" rIns="30021" bIns="30021" numCol="1" spcCol="38100" rtlCol="0" anchor="t">
        <a:spAutoFit/>
      </a:bodyPr>
      <a:lstStyle>
        <a:defPPr marL="0" marR="0" indent="0" algn="l" defTabSz="3598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188F69FCEFF34D9C2CCB63A365F8F3" ma:contentTypeVersion="0" ma:contentTypeDescription="Create a new document." ma:contentTypeScope="" ma:versionID="f616518088170bc14472b76a46080ea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9B0559F-2F83-4F6D-831E-DBBF7A3903BC}"/>
</file>

<file path=customXml/itemProps2.xml><?xml version="1.0" encoding="utf-8"?>
<ds:datastoreItem xmlns:ds="http://schemas.openxmlformats.org/officeDocument/2006/customXml" ds:itemID="{3CBC6E7C-3DD4-4A0E-9FD3-20946AC97284}"/>
</file>

<file path=customXml/itemProps3.xml><?xml version="1.0" encoding="utf-8"?>
<ds:datastoreItem xmlns:ds="http://schemas.openxmlformats.org/officeDocument/2006/customXml" ds:itemID="{8FF19B4A-6546-4DB6-86F4-B76BE4C16970}"/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386</Words>
  <Application>Microsoft Office PowerPoint</Application>
  <PresentationFormat>Özel</PresentationFormat>
  <Paragraphs>90</Paragraphs>
  <Slides>3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10" baseType="lpstr">
      <vt:lpstr>Arial</vt:lpstr>
      <vt:lpstr>Calibri</vt:lpstr>
      <vt:lpstr>Helvetica</vt:lpstr>
      <vt:lpstr>Times New Roman</vt:lpstr>
      <vt:lpstr>verdana</vt:lpstr>
      <vt:lpstr>verdana</vt:lpstr>
      <vt:lpstr>Office Teması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Kenan OZKAN</dc:creator>
  <cp:keywords>I4886p293727nO8</cp:keywords>
  <cp:lastModifiedBy>ilknur EMIROGLU</cp:lastModifiedBy>
  <cp:revision>103</cp:revision>
  <cp:lastPrinted>2019-05-27T08:17:22Z</cp:lastPrinted>
  <dcterms:modified xsi:type="dcterms:W3CDTF">2020-12-07T15:35:39Z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7423c49e-9609-48ce-b325-b26bdebcf268</vt:lpwstr>
  </property>
  <property fmtid="{D5CDD505-2E9C-101B-9397-08002B2CF9AE}" pid="3" name="FirstClassifierName">
    <vt:lpwstr>Kenan OZKAN</vt:lpwstr>
  </property>
  <property fmtid="{D5CDD505-2E9C-101B-9397-08002B2CF9AE}" pid="4" name="FirstClassifiedDate">
    <vt:lpwstr>24.05.2019, 14:42</vt:lpwstr>
  </property>
  <property fmtid="{D5CDD505-2E9C-101B-9397-08002B2CF9AE}" pid="5" name="LastClassifiedDate">
    <vt:lpwstr>24.05.2019, 14:42</vt:lpwstr>
  </property>
  <property fmtid="{D5CDD505-2E9C-101B-9397-08002B2CF9AE}" pid="6" name="LastClassifierName">
    <vt:lpwstr>Kenan OZKAN</vt:lpwstr>
  </property>
  <property fmtid="{D5CDD505-2E9C-101B-9397-08002B2CF9AE}" pid="7" name="CLASSIFICATION">
    <vt:lpwstr>I4886p293727nO8</vt:lpwstr>
  </property>
  <property fmtid="{D5CDD505-2E9C-101B-9397-08002B2CF9AE}" pid="8" name="ContentTypeId">
    <vt:lpwstr>0x010100C6188F69FCEFF34D9C2CCB63A365F8F3</vt:lpwstr>
  </property>
</Properties>
</file>